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notesSlides/notesSlide39.xml" ContentType="application/vnd.openxmlformats-officedocument.presentationml.notesSlide+xml"/>
  <Override PartName="/ppt/charts/chart51.xml" ContentType="application/vnd.openxmlformats-officedocument.drawingml.chart+xml"/>
  <Override PartName="/ppt/charts/chart52.xml" ContentType="application/vnd.openxmlformats-officedocument.drawingml.chart+xml"/>
  <Override PartName="/ppt/notesSlides/notesSlide40.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41.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notesSlides/notesSlide42.xml" ContentType="application/vnd.openxmlformats-officedocument.presentationml.notesSlide+xml"/>
  <Override PartName="/ppt/charts/chart57.xml" ContentType="application/vnd.openxmlformats-officedocument.drawingml.chart+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charts/chart60.xml" ContentType="application/vnd.openxmlformats-officedocument.drawingml.chart+xml"/>
  <Override PartName="/ppt/notesSlides/notesSlide44.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5.xml" ContentType="application/vnd.openxmlformats-officedocument.presentationml.notesSlide+xml"/>
  <Override PartName="/ppt/charts/chart63.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notesSlides/notesSlide48.xml" ContentType="application/vnd.openxmlformats-officedocument.presentationml.notesSlide+xml"/>
  <Override PartName="/ppt/charts/chart66.xml" ContentType="application/vnd.openxmlformats-officedocument.drawingml.chart+xml"/>
  <Override PartName="/ppt/charts/chart67.xml" ContentType="application/vnd.openxmlformats-officedocument.drawingml.chart+xml"/>
  <Override PartName="/ppt/notesSlides/notesSlide49.xml" ContentType="application/vnd.openxmlformats-officedocument.presentationml.notesSlide+xml"/>
  <Override PartName="/ppt/charts/chart68.xml" ContentType="application/vnd.openxmlformats-officedocument.drawingml.chart+xml"/>
  <Override PartName="/ppt/charts/chart69.xml" ContentType="application/vnd.openxmlformats-officedocument.drawingml.chart+xml"/>
  <Override PartName="/ppt/notesSlides/notesSlide50.xml" ContentType="application/vnd.openxmlformats-officedocument.presentationml.notesSlide+xml"/>
  <Override PartName="/ppt/charts/chart70.xml" ContentType="application/vnd.openxmlformats-officedocument.drawingml.chart+xml"/>
  <Override PartName="/ppt/charts/chart71.xml" ContentType="application/vnd.openxmlformats-officedocument.drawingml.chart+xml"/>
  <Override PartName="/ppt/notesSlides/notesSlide51.xml" ContentType="application/vnd.openxmlformats-officedocument.presentationml.notesSlide+xml"/>
  <Override PartName="/ppt/charts/chart72.xml" ContentType="application/vnd.openxmlformats-officedocument.drawingml.chart+xml"/>
  <Override PartName="/ppt/charts/chart73.xml" ContentType="application/vnd.openxmlformats-officedocument.drawingml.chart+xml"/>
  <Override PartName="/ppt/notesSlides/notesSlide52.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notesSlides/notesSlide53.xml" ContentType="application/vnd.openxmlformats-officedocument.presentationml.notesSlide+xml"/>
  <Override PartName="/ppt/charts/chart76.xml" ContentType="application/vnd.openxmlformats-officedocument.drawingml.chart+xml"/>
  <Override PartName="/ppt/charts/chart77.xml" ContentType="application/vnd.openxmlformats-officedocument.drawingml.chart+xml"/>
  <Override PartName="/ppt/notesSlides/notesSlide54.xml" ContentType="application/vnd.openxmlformats-officedocument.presentationml.notesSlide+xml"/>
  <Override PartName="/ppt/charts/chart78.xml" ContentType="application/vnd.openxmlformats-officedocument.drawingml.chart+xml"/>
  <Override PartName="/ppt/notesSlides/notesSlide55.xml" ContentType="application/vnd.openxmlformats-officedocument.presentationml.notesSlide+xml"/>
  <Override PartName="/ppt/charts/chart79.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0"/>
  </p:notesMasterIdLst>
  <p:handoutMasterIdLst>
    <p:handoutMasterId r:id="rId91"/>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101" r:id="rId50"/>
    <p:sldId id="1617" r:id="rId51"/>
    <p:sldId id="1817" r:id="rId52"/>
    <p:sldId id="2035" r:id="rId53"/>
    <p:sldId id="2045" r:id="rId54"/>
    <p:sldId id="2046" r:id="rId55"/>
    <p:sldId id="2047" r:id="rId56"/>
    <p:sldId id="2048" r:id="rId57"/>
    <p:sldId id="2049" r:id="rId58"/>
    <p:sldId id="2050" r:id="rId59"/>
    <p:sldId id="2051" r:id="rId60"/>
    <p:sldId id="2052" r:id="rId61"/>
    <p:sldId id="2092" r:id="rId62"/>
    <p:sldId id="2053" r:id="rId63"/>
    <p:sldId id="2054" r:id="rId64"/>
    <p:sldId id="2055" r:id="rId65"/>
    <p:sldId id="2056" r:id="rId66"/>
    <p:sldId id="2057" r:id="rId67"/>
    <p:sldId id="2058" r:id="rId68"/>
    <p:sldId id="2059" r:id="rId69"/>
    <p:sldId id="2060" r:id="rId70"/>
    <p:sldId id="2061" r:id="rId71"/>
    <p:sldId id="2034" r:id="rId72"/>
    <p:sldId id="2096" r:id="rId73"/>
    <p:sldId id="1978" r:id="rId74"/>
    <p:sldId id="2082" r:id="rId75"/>
    <p:sldId id="1820" r:id="rId76"/>
    <p:sldId id="1618" r:id="rId77"/>
    <p:sldId id="1821" r:id="rId78"/>
    <p:sldId id="1819" r:id="rId79"/>
    <p:sldId id="1822" r:id="rId80"/>
    <p:sldId id="1696" r:id="rId81"/>
    <p:sldId id="2081" r:id="rId82"/>
    <p:sldId id="2083" r:id="rId83"/>
    <p:sldId id="2084" r:id="rId84"/>
    <p:sldId id="2085" r:id="rId85"/>
    <p:sldId id="2086" r:id="rId86"/>
    <p:sldId id="2087" r:id="rId87"/>
    <p:sldId id="2088" r:id="rId88"/>
    <p:sldId id="1619"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0.59484835890673482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0.63490063146088982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0.17700554920024647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1.8479127237773838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0.17700554920024469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0.18406531780927526</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6.8406924660781598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9.7899646106808014E-2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0.6614314275819515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0.18440213680061124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1.9251320448721536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0.18440213680061124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9.9961034597383147E-2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6.9867837570829172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0.18534011739997691</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0.10843620910246621</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1.1320585790897653</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0.10843620910246621</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0.3425639854538618</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7.1356859551346412</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0.14074587761612634</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0.12167965071857267</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1.2703182233753765</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0.12167965071857267</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0.43645234528644483</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0.12572671615398701</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6.7796828941948108</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0.11619425027151831</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0.1050070970124839</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1.0962591372588797</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0.10500709701248301</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0.2792177431710865</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5.2618862826302113</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0.33216408168187872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0.10362241072432354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1.0818032096233052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0.10362241072432443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5.3164497189852611E-2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7.8452318934308272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0.250970665848115</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0.15472622414639048</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1.6153197433301099</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0.15472622414639048</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0.47107489040917017</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6.1754949254632256</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0.3366105751198063</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0.39584693831093087</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0.11035916684117808</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1.1521339840062019</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0.11035916684117808</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0.39584693831093087</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2.146816536054974E-2</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7.9472394617234396</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0.23006109349332604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0.11274518683648882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1.1770436929302557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0.11274518683648971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0.40440534570858144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0.1393226537654737</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6.0388240407475129</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1.2359402797911478E-2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0.37998128677897736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0.10593594181402555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1.105956144696993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0.10593594181402555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0.34784979681207506</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7.35618132155391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9.5910711127478621E-2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0.32351503735266274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9.0193573645348302E-2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0.94160806311014955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9.019357364534919E-2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0.32351503735266185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7.0307322473542655E-2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8.2022618816125838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0.34249489181519444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0.11727617993907291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1.2243466155981828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0.1172761799390738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0.25512721517198322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8.6498025757721759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8.6437013797192304</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0.30555284696182383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0.1200746656070093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1.2535624073993636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0.12007466560700841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9.1796161807335963E-2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8.6437013797192304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0.5508334326220452</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0.19434751151864305</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2.0289603404663912</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0.19434751151864305</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0.6971044599649634</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9.5337271927613543E-2</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5.053740084192726</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0.302506405116719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0.14088704746849157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1.4708407098464784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0.14088704746849157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0.50534729451455007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0.44409716992257309</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6.5954916492473794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0.34747421122404454</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0.51610074714551413</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0.14388502966353656</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1.5021392169775387</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0.14388502966353744</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0.51610074714551413</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0.57295808629048128</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8.3027270172603664</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0.38836283474904487</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0.1617422799726187</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1.6885663668998081</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0.1617422799726187</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0.58015286047538606</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0.35369712853074819</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6.2157661583581119</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0.44939143405834248</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0.425866592720058</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0.11872842204771761</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1.2395078163780227</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0.1187284220477185</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0.42586659272005711</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4.2588218646846698E-2</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8.8503982074140701</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4.3416112638248947</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5.0285140543378848E-2</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0.13549047698723116</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1.4145012826243237</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0.13549047698723138</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0.40768189796043774</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2.6820165853296221</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3.8633972166276065E-2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1.2175239802013811</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0.11662266188604686</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0.41831344841249019</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0.36288165473283707</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2.5356488703076701</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0.44593773917752422</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0.48809313658757603</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0.13607671723961201</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1.4206215473643808</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0.1360767172396109</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0.48809313658757603</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1.7977325518480303E-2</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3.4881000411302669</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7.7726223844977849E-2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1.2882235582219459</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0.12339474450376642</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0.44260420963281444</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0.1394826941753724</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5.1750525950807926</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0.13907041939791487</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0.14119438375563798</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1.4740492569121515</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0.14119438375563842</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0.5064496780480674</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7.3231553069144084E-2</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5.7527530503384199</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0.10593271995789433</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0.14137027119922685</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1.4758854967725954</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0.14137027119922774</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0.20684852465068637</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6.4160964407625922</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5.864363238425188</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6.5960265552245216</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0.48286273988844641</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0.14934561348377073</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1.5591469343415216</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0.14934561348376985</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0.53568729757444977</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0.44682250110827493</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6.519885371961391</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0.12016407075759217</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0.1360438938132198</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1.4202788754677034</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0.1360438938132198</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0.4077017728451402</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5.2088411048889842</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0.28505897621852228</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0.303778396108771</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8.4691145628061903E-2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0.88416349828856955</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8.4691145628060127E-2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8.5604739638984739E-2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7.9719486753123796</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0.26414217998180867</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0.30661584848408996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8.5482206136015648E-2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0.89242205732543933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8.5482206136013872E-2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0.2917379876792392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8.3985664454399789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7.0533920231461424</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0.36861707874256666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0.11023629158451165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1.1508511838270046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0.11023629158451165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0.39540619745053718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0.13124412151363352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7.0533920231461424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3.351675237275312</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4.6322260622674971E-2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0.198011808444712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2.0672150784900118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0.19801180844471178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0.47147089343165227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3.351675237275312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8.1045533784942236</c:v>
                </c:pt>
                <c:pt idx="1">
                  <c:v>8.3027270172603664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0.1365621521013205</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0.1079874960298195</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1.1273740785189297</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0.1079874960298195</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0.32862097437163396</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7.0118714693277644</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0">
                  <c:v>7.0324543768940018</c:v>
                </c:pt>
                <c:pt idx="1">
                  <c:v>7.9472394617234396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7.2038875182258009</c:v>
                </c:pt>
                <c:pt idx="1">
                  <c:v>7.4008714423613871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6.5940877781394773</c:v>
                </c:pt>
                <c:pt idx="1">
                  <c:v>6.3154449169769489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6.5465385718568703</c:v>
                </c:pt>
                <c:pt idx="1">
                  <c:v>7.0118714693277644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5.1008846915141586</c:v>
                </c:pt>
                <c:pt idx="1">
                  <c:v>4.785635783645569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6.5544075204310559</c:v>
                </c:pt>
                <c:pt idx="1">
                  <c:v>6.9867837570829172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6.6117164727174362</c:v>
                </c:pt>
                <c:pt idx="1">
                  <c:v>6.8406924660781598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6.4527157337397973</c:v>
                </c:pt>
                <c:pt idx="1">
                  <c:v>6.7796828941948108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5.7900191318326542</c:v>
                </c:pt>
                <c:pt idx="1">
                  <c:v>5.2618862826302113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7.5571720568052294</c:v>
                </c:pt>
                <c:pt idx="1">
                  <c:v>8.2022618816125838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0.2847031209935702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0.11252669447868691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1.1747626638334108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0.11252669447868779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0.19677566895152854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6.3154449169769489</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7.2810359312754152</c:v>
                </c:pt>
                <c:pt idx="1">
                  <c:v>7.35618132155391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5.5400851796589254</c:v>
                </c:pt>
                <c:pt idx="1">
                  <c:v>6.0388240407475129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5.1996972937936254</c:v>
                </c:pt>
                <c:pt idx="1">
                  <c:v>6.1754949254632256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8.1675855983646901</c:v>
                </c:pt>
                <c:pt idx="1">
                  <c:v>8.6498025757721759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6.0958921352537203</c:v>
                </c:pt>
                <c:pt idx="1">
                  <c:v>6.5954916492473794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4.4947267302051968</c:v>
                </c:pt>
                <c:pt idx="1">
                  <c:v>5.053740084192726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9.2152741811082404</c:v>
                </c:pt>
                <c:pt idx="1">
                  <c:v>8.8503982074140701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5.7050143493627443</c:v>
                </c:pt>
                <c:pt idx="1">
                  <c:v>6.2157661583581119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5.5039842140223678</c:v>
                </c:pt>
                <c:pt idx="1">
                  <c:v>5.1750525950807926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2.7304608234880181</c:v>
                </c:pt>
                <c:pt idx="1">
                  <c:v>2.6820165853296221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2.7951095649355828E-2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0.37368215182018449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0.10417979008316003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1.0876221707452594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0.10417979008316003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0.34671258453590248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7.4663091638109433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2.7017640100127558</c:v>
                </c:pt>
                <c:pt idx="1">
                  <c:v>3.4881000411302669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2.3143922574876452</c:v>
                </c:pt>
                <c:pt idx="1">
                  <c:v>2.5356488703076701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5.3057204844138184</c:v>
                </c:pt>
                <c:pt idx="1">
                  <c:v>5.7527530503384199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6.0128009892541812</c:v>
                </c:pt>
                <c:pt idx="1">
                  <c:v>6.4160964407625922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4.8290732010037853</c:v>
                </c:pt>
                <c:pt idx="1">
                  <c:v>5.2088411048889842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5.7009917443346003</c:v>
                </c:pt>
                <c:pt idx="1">
                  <c:v>6.519885371961391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7.9228345410378962</c:v>
                </c:pt>
                <c:pt idx="1">
                  <c:v>8.3985664454399789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8.1141173736261205</c:v>
                </c:pt>
                <c:pt idx="1">
                  <c:v>7.9719486753123796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7.1608625571586169</c:v>
                </c:pt>
                <c:pt idx="1">
                  <c:v>7.0533920231461424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3.298101165266476</c:v>
                </c:pt>
                <c:pt idx="1">
                  <c:v>3.351675237275312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4.4342725946224348E-2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1.297707432022305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0.12430317392739632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0.19198909835333389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7.4008714423613871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0.26281634429867218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0.115087710946852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1.2014993110103336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0.11508771094685155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0.41280773785731295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2.0098661585406852E-2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4.785635783645569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C16DA-3F00-89F3-A654-A81BBBF89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CE653-9EDB-9FE0-AF8A-F38AE6C927A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236C75D-AA05-BC3C-97EF-5E6FE3F1D59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5969FFF-9714-D0A6-80AE-B3C2E32D078C}"/>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03507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4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5621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NQL | NAVIGO Health and Social Care CIC</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5621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NQL | NAVIGO Health and Social Care CIC</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5621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NQL | NAVIGO Health and Social Care CIC</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5621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NQL | NAVIGO Health and Social Care CIC</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92735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NQL | NAVIGO Health and Social Care CIC</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48.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47.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8.xml"/><Relationship Id="rId20" Type="http://schemas.openxmlformats.org/officeDocument/2006/relationships/slide" Target="slide78.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49.xml"/><Relationship Id="rId10" Type="http://schemas.openxmlformats.org/officeDocument/2006/relationships/slide" Target="slide45.xml"/><Relationship Id="rId19" Type="http://schemas.openxmlformats.org/officeDocument/2006/relationships/slide" Target="slide71.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70.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chart" Target="../charts/chart50.xml"/></Relationships>
</file>

<file path=ppt/slides/_rels/slide51.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chart" Target="../charts/chart52.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chart" Target="../charts/chart56.xml"/></Relationships>
</file>

<file path=ppt/slides/_rels/slide54.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chart" Target="../charts/chart5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chart" Target="../charts/chart60.xml"/></Relationships>
</file>

<file path=ppt/slides/_rels/slide56.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chart" Target="../charts/chart62.xml"/></Relationships>
</file>

<file path=ppt/slides/_rels/slide57.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chart" Target="../charts/chart6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chart" Target="../charts/chart67.xml"/></Relationships>
</file>

<file path=ppt/slides/_rels/slide61.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chart" Target="../charts/chart69.xml"/></Relationships>
</file>

<file path=ppt/slides/_rels/slide62.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chart" Target="../charts/chart71.xml"/></Relationships>
</file>

<file path=ppt/slides/_rels/slide63.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73.xml"/></Relationships>
</file>

<file path=ppt/slides/_rels/slide64.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75.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7.xml"/></Relationships>
</file>

<file path=ppt/slides/_rels/slide66.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NAVIGO Health and Social Care CIC</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357512888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302558772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Much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2602877215"/>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3344898201"/>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48835914"/>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22415922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385265095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4289526039"/>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420360245"/>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168718078"/>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268544297"/>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1909088105"/>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65135912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1477032935"/>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260631432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46930745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767294432"/>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743258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594063993"/>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236523202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88926029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234604858"/>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3478869967"/>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2543779734"/>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3752637830"/>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95532283"/>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280994071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71719040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2608818807"/>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164214936"/>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04531362"/>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78772386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036343806"/>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289566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991695179"/>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226709330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61223130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15894694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846151472"/>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402261161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54572714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813072294"/>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18280548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750812349"/>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114714025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64190815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563903037"/>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156244706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2081725330"/>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161262572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63648943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3671171778"/>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1128892245"/>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576116699"/>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3377716390"/>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1192147761"/>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3212904953"/>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1620809288"/>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1619886465"/>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77979079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58755483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3660817112"/>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217928523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2014216010"/>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226764665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07866974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1230683967"/>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65724259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3043604640"/>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66714189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78002679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341144733"/>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849372510"/>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426310242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6483552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29000838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074123843"/>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BFAB3-B200-FFC9-E459-2E4F9C5D2FB0}"/>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D0FC0E6D-CBD0-4A47-756A-83DC8EA320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E4E51A9B-CF60-0F04-AFD9-632139713A4C}"/>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NQL NAVIGO Health and Social Care CIC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783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416226354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132374441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416275955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287283442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138162154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25164894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202476845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223787142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49368910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366636297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326655772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301648449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220450197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205285474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26544015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215158697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303487423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285612044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57664747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230697523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355522810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244855119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30698955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197607960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281049164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425723912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339075539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353550969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165775582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425975680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221089741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396311732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214134525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134018600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361279525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00178676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114511797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345769472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55677890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187241632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379004825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3715362642"/>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286739145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93735703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247165810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1070943555"/>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303455463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237276387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134897041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3805235623"/>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41421237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203908891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403974215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152231797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31042294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27449845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68342670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134288829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54067866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194225032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2345200462"/>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268591921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NQL NAVIGO Health and Social Care CIC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94878556"/>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Q6. While waiting, between your assessment with the NHS mental health team and your first appointment for treatment, were you offered support with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Q7. Was the support offered appropriate for your mental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938943837"/>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Q22_1. Have any of the following been discussed with you about your medication? Purpose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Q29. Thinking about the last time you contacted this person or team,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 In the last 12 months, has your NHS mental health team supported you with your physical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Q33_1. In the last 12 months, did your NHS mental health team give you any help or advice with finding support for…Joining a group or taking part in an activity (e.g. art, sport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Q33_3. In the last 12 months, did your NHS mental health team give you any help or advice with finding support for…Financial advice or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Q33_4. In the last 12 months, did your NHS mental health team give you any help or advice with finding support for…Cost of living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Q34. Have NHS mental health services involved a member of your family or someone else close to you as much as you would like?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Q35. Has your NHS mental health team asked if you need support to access your care and treatment?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Q38. Do you feel the support provided meets your needs?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592580678"/>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Q27. Would you know who to contact out of office hours within the NHS if you had a crisis?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Q31. Did the NHS mental health team give your family or carer support whilst you were in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993147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85</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NQL NAVIGO Health and Social Care CIC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9728</Words>
  <Application>Microsoft Office PowerPoint</Application>
  <PresentationFormat>Widescreen</PresentationFormat>
  <Paragraphs>1093</Paragraphs>
  <Slides>85</Slides>
  <Notes>73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Arial</vt:lpstr>
      <vt:lpstr>Arial Black</vt:lpstr>
      <vt:lpstr>Calibri</vt:lpstr>
      <vt:lpstr>Calibri Light</vt:lpstr>
      <vt:lpstr>Office Theme</vt:lpstr>
      <vt:lpstr>NAVIGO Health and Social Care CIC</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2025-03-21T17:04:43Z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